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256"/>
    <a:srgbClr val="E453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987B0-455F-3C4E-A9DF-D17C611C4E54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6D8CA-EAB9-9140-8508-B68BD0014D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1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6D8CA-EAB9-9140-8508-B68BD0014D2D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604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x-none" altLang="zh-TW" smtClean="0"/>
              <a:t> </a:t>
            </a:r>
            <a:r>
              <a:rPr kumimoji="1" lang="zh-TW" altLang="x-none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82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77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913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591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11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950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709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879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193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550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85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77E5E-B3B5-8342-AF8D-2283C0855AA1}" type="datetimeFigureOut">
              <a:rPr kumimoji="1" lang="zh-TW" altLang="en-US" smtClean="0"/>
              <a:t>7/19/17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BF514-020A-0142-9BB0-EFB9A5070A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8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uyuhan0306.shinyapps.io/airbnb_yuhan/" TargetMode="Externa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1" y="982629"/>
            <a:ext cx="2971800" cy="3060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74291" y="0"/>
            <a:ext cx="4883783" cy="7005308"/>
          </a:xfrm>
          <a:prstGeom prst="rect">
            <a:avLst/>
          </a:prstGeom>
          <a:solidFill>
            <a:srgbClr val="E453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8476"/>
            <a:ext cx="4533900" cy="21308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97082" y="4394129"/>
            <a:ext cx="5350157" cy="147002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3200" dirty="0" smtClean="0">
                <a:solidFill>
                  <a:schemeClr val="bg1"/>
                </a:solidFill>
              </a:rPr>
              <a:t>Yu-Han</a:t>
            </a:r>
            <a:br>
              <a:rPr kumimoji="1" lang="en-US" altLang="zh-TW" sz="3200" dirty="0" smtClean="0">
                <a:solidFill>
                  <a:schemeClr val="bg1"/>
                </a:solidFill>
              </a:rPr>
            </a:br>
            <a:r>
              <a:rPr kumimoji="1" lang="en-US" altLang="zh-TW" sz="3200" dirty="0" smtClean="0">
                <a:solidFill>
                  <a:schemeClr val="bg1"/>
                </a:solidFill>
              </a:rPr>
              <a:t>Shiny App Presentation</a:t>
            </a:r>
            <a:endParaRPr kumimoji="1"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1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1657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rgbClr val="E45357"/>
                </a:solidFill>
              </a:rPr>
              <a:t>Possible</a:t>
            </a:r>
            <a:r>
              <a:rPr kumimoji="1" lang="zh-TW" altLang="en-US" dirty="0" smtClean="0">
                <a:solidFill>
                  <a:srgbClr val="E45357"/>
                </a:solidFill>
              </a:rPr>
              <a:t> </a:t>
            </a:r>
            <a:r>
              <a:rPr kumimoji="1" lang="en-US" altLang="zh-TW" dirty="0" smtClean="0">
                <a:solidFill>
                  <a:srgbClr val="E45357"/>
                </a:solidFill>
              </a:rPr>
              <a:t>Reasons</a:t>
            </a:r>
            <a:endParaRPr kumimoji="1" lang="zh-TW" altLang="en-US" dirty="0">
              <a:solidFill>
                <a:srgbClr val="E45357"/>
              </a:solidFill>
            </a:endParaRPr>
          </a:p>
        </p:txBody>
      </p:sp>
      <p:pic>
        <p:nvPicPr>
          <p:cNvPr id="4" name="內容版面配置區 3" descr="Screen Shot 2017-07-18 at 7.06.04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0" r="-509" b="77039"/>
          <a:stretch/>
        </p:blipFill>
        <p:spPr>
          <a:xfrm>
            <a:off x="3595585" y="1396751"/>
            <a:ext cx="5600788" cy="1315196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1598" t="15426" r="10937" b="27527"/>
          <a:stretch/>
        </p:blipFill>
        <p:spPr>
          <a:xfrm>
            <a:off x="0" y="4429762"/>
            <a:ext cx="4618154" cy="2428238"/>
          </a:xfrm>
          <a:prstGeom prst="rect">
            <a:avLst/>
          </a:prstGeom>
        </p:spPr>
      </p:pic>
      <p:pic>
        <p:nvPicPr>
          <p:cNvPr id="9" name="內容版面配置區 3" descr="Screen Shot 2017-07-18 at 7.06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0" t="49790" r="-509"/>
          <a:stretch/>
        </p:blipFill>
        <p:spPr>
          <a:xfrm>
            <a:off x="3595585" y="2711947"/>
            <a:ext cx="5600788" cy="287597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74959" y="2502443"/>
            <a:ext cx="318483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600" dirty="0" smtClean="0"/>
              <a:t>Multiple</a:t>
            </a:r>
            <a:r>
              <a:rPr kumimoji="1" lang="zh-TW" altLang="en-US" sz="2600" dirty="0" smtClean="0"/>
              <a:t> </a:t>
            </a:r>
            <a:r>
              <a:rPr kumimoji="1" lang="en-US" altLang="zh-TW" sz="2600" dirty="0" smtClean="0"/>
              <a:t>Dwelling</a:t>
            </a:r>
            <a:r>
              <a:rPr kumimoji="1" lang="zh-TW" altLang="en-US" sz="2600" dirty="0" smtClean="0"/>
              <a:t> </a:t>
            </a:r>
            <a:r>
              <a:rPr kumimoji="1" lang="en-US" altLang="zh-TW" sz="2600" dirty="0" smtClean="0"/>
              <a:t>Law</a:t>
            </a:r>
          </a:p>
          <a:p>
            <a:r>
              <a:rPr kumimoji="1" lang="en-US" altLang="zh-TW" sz="2600" dirty="0" smtClean="0"/>
              <a:t>Competition</a:t>
            </a:r>
          </a:p>
          <a:p>
            <a:r>
              <a:rPr kumimoji="1" lang="en-US" altLang="zh-TW" sz="2600" dirty="0" smtClean="0"/>
              <a:t>Room</a:t>
            </a:r>
            <a:r>
              <a:rPr kumimoji="1" lang="zh-TW" altLang="en-US" sz="2600" dirty="0" smtClean="0"/>
              <a:t> </a:t>
            </a:r>
            <a:r>
              <a:rPr kumimoji="1" lang="en-US" altLang="zh-TW" sz="2600" dirty="0" smtClean="0"/>
              <a:t>Type</a:t>
            </a:r>
          </a:p>
        </p:txBody>
      </p:sp>
      <p:pic>
        <p:nvPicPr>
          <p:cNvPr id="10" name="圖片 9" descr="Screen Shot 2017-07-18 at 6.41.0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3" t="12262" r="10441"/>
          <a:stretch/>
        </p:blipFill>
        <p:spPr>
          <a:xfrm>
            <a:off x="5328953" y="5668672"/>
            <a:ext cx="3237122" cy="1189328"/>
          </a:xfrm>
          <a:prstGeom prst="rect">
            <a:avLst/>
          </a:prstGeom>
        </p:spPr>
      </p:pic>
      <p:sp>
        <p:nvSpPr>
          <p:cNvPr id="11" name="5 角星形 10"/>
          <p:cNvSpPr/>
          <p:nvPr/>
        </p:nvSpPr>
        <p:spPr>
          <a:xfrm>
            <a:off x="6332414" y="6398252"/>
            <a:ext cx="261864" cy="222600"/>
          </a:xfrm>
          <a:prstGeom prst="star5">
            <a:avLst/>
          </a:prstGeom>
          <a:solidFill>
            <a:srgbClr val="E453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811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576"/>
            <a:ext cx="8229600" cy="1143000"/>
          </a:xfrm>
        </p:spPr>
        <p:txBody>
          <a:bodyPr/>
          <a:lstStyle/>
          <a:p>
            <a:r>
              <a:rPr kumimoji="1" lang="en-US" altLang="zh-TW" dirty="0" smtClean="0">
                <a:solidFill>
                  <a:srgbClr val="E45357"/>
                </a:solidFill>
              </a:rPr>
              <a:t>Price</a:t>
            </a:r>
            <a:r>
              <a:rPr kumimoji="1" lang="zh-TW" altLang="en-US" dirty="0" smtClean="0">
                <a:solidFill>
                  <a:srgbClr val="E45357"/>
                </a:solidFill>
              </a:rPr>
              <a:t> </a:t>
            </a:r>
            <a:r>
              <a:rPr kumimoji="1" lang="en-US" altLang="zh-TW" dirty="0" smtClean="0">
                <a:solidFill>
                  <a:srgbClr val="E45357"/>
                </a:solidFill>
              </a:rPr>
              <a:t>Changes</a:t>
            </a:r>
            <a:r>
              <a:rPr kumimoji="1" lang="zh-TW" altLang="en-US" dirty="0" smtClean="0">
                <a:solidFill>
                  <a:srgbClr val="E45357"/>
                </a:solidFill>
              </a:rPr>
              <a:t> </a:t>
            </a:r>
            <a:r>
              <a:rPr kumimoji="1" lang="en-US" altLang="zh-TW" dirty="0" smtClean="0">
                <a:solidFill>
                  <a:srgbClr val="E45357"/>
                </a:solidFill>
              </a:rPr>
              <a:t>over</a:t>
            </a:r>
            <a:r>
              <a:rPr kumimoji="1" lang="zh-TW" altLang="en-US" dirty="0">
                <a:solidFill>
                  <a:srgbClr val="E45357"/>
                </a:solidFill>
              </a:rPr>
              <a:t> </a:t>
            </a:r>
            <a:r>
              <a:rPr kumimoji="1" lang="en-US" altLang="zh-TW" dirty="0" smtClean="0">
                <a:solidFill>
                  <a:srgbClr val="E45357"/>
                </a:solidFill>
              </a:rPr>
              <a:t>Month</a:t>
            </a:r>
            <a:endParaRPr kumimoji="1" lang="zh-TW" altLang="en-US" dirty="0">
              <a:solidFill>
                <a:srgbClr val="E45357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769" y="5473751"/>
            <a:ext cx="7668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/>
              <a:t>May,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June,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August,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December</a:t>
            </a:r>
          </a:p>
          <a:p>
            <a:r>
              <a:rPr kumimoji="1" lang="en-US" altLang="zh-TW" sz="2800" dirty="0" smtClean="0"/>
              <a:t>July</a:t>
            </a:r>
            <a:endParaRPr kumimoji="1" lang="zh-TW" altLang="en-US" sz="2800" dirty="0"/>
          </a:p>
        </p:txBody>
      </p:sp>
      <p:pic>
        <p:nvPicPr>
          <p:cNvPr id="7" name="圖片 6" descr="Screen Shot 2017-07-18 at 7.12.5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68" b="3402"/>
          <a:stretch/>
        </p:blipFill>
        <p:spPr>
          <a:xfrm>
            <a:off x="-91652" y="1930399"/>
            <a:ext cx="9285795" cy="3346941"/>
          </a:xfrm>
          <a:prstGeom prst="rect">
            <a:avLst/>
          </a:prstGeom>
        </p:spPr>
      </p:pic>
      <p:pic>
        <p:nvPicPr>
          <p:cNvPr id="8" name="圖片 7" descr="Screen Shot 2017-07-18 at 7.12.5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8" t="3913" b="73307"/>
          <a:stretch/>
        </p:blipFill>
        <p:spPr>
          <a:xfrm>
            <a:off x="7779059" y="1467170"/>
            <a:ext cx="1229099" cy="926458"/>
          </a:xfrm>
          <a:prstGeom prst="rect">
            <a:avLst/>
          </a:prstGeom>
        </p:spPr>
      </p:pic>
      <p:sp>
        <p:nvSpPr>
          <p:cNvPr id="11" name="手繪多邊形 10"/>
          <p:cNvSpPr/>
          <p:nvPr/>
        </p:nvSpPr>
        <p:spPr>
          <a:xfrm>
            <a:off x="1112926" y="3980586"/>
            <a:ext cx="7659553" cy="458291"/>
          </a:xfrm>
          <a:custGeom>
            <a:avLst/>
            <a:gdLst>
              <a:gd name="connsiteX0" fmla="*/ 0 w 7659553"/>
              <a:gd name="connsiteY0" fmla="*/ 392821 h 458291"/>
              <a:gd name="connsiteX1" fmla="*/ 720129 w 7659553"/>
              <a:gd name="connsiteY1" fmla="*/ 458291 h 458291"/>
              <a:gd name="connsiteX2" fmla="*/ 1427165 w 7659553"/>
              <a:gd name="connsiteY2" fmla="*/ 432103 h 458291"/>
              <a:gd name="connsiteX3" fmla="*/ 2108014 w 7659553"/>
              <a:gd name="connsiteY3" fmla="*/ 419009 h 458291"/>
              <a:gd name="connsiteX4" fmla="*/ 2815050 w 7659553"/>
              <a:gd name="connsiteY4" fmla="*/ 26188 h 458291"/>
              <a:gd name="connsiteX5" fmla="*/ 3508992 w 7659553"/>
              <a:gd name="connsiteY5" fmla="*/ 13094 h 458291"/>
              <a:gd name="connsiteX6" fmla="*/ 4202934 w 7659553"/>
              <a:gd name="connsiteY6" fmla="*/ 91658 h 458291"/>
              <a:gd name="connsiteX7" fmla="*/ 4883784 w 7659553"/>
              <a:gd name="connsiteY7" fmla="*/ 0 h 458291"/>
              <a:gd name="connsiteX8" fmla="*/ 5577726 w 7659553"/>
              <a:gd name="connsiteY8" fmla="*/ 65470 h 458291"/>
              <a:gd name="connsiteX9" fmla="*/ 6284761 w 7659553"/>
              <a:gd name="connsiteY9" fmla="*/ 130940 h 458291"/>
              <a:gd name="connsiteX10" fmla="*/ 6965611 w 7659553"/>
              <a:gd name="connsiteY10" fmla="*/ 144035 h 458291"/>
              <a:gd name="connsiteX11" fmla="*/ 7659553 w 7659553"/>
              <a:gd name="connsiteY11" fmla="*/ 0 h 458291"/>
              <a:gd name="connsiteX12" fmla="*/ 7659553 w 7659553"/>
              <a:gd name="connsiteY12" fmla="*/ 0 h 45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59553" h="458291">
                <a:moveTo>
                  <a:pt x="0" y="392821"/>
                </a:moveTo>
                <a:lnTo>
                  <a:pt x="720129" y="458291"/>
                </a:lnTo>
                <a:lnTo>
                  <a:pt x="1427165" y="432103"/>
                </a:lnTo>
                <a:lnTo>
                  <a:pt x="2108014" y="419009"/>
                </a:lnTo>
                <a:lnTo>
                  <a:pt x="2815050" y="26188"/>
                </a:lnTo>
                <a:lnTo>
                  <a:pt x="3508992" y="13094"/>
                </a:lnTo>
                <a:lnTo>
                  <a:pt x="4202934" y="91658"/>
                </a:lnTo>
                <a:lnTo>
                  <a:pt x="4883784" y="0"/>
                </a:lnTo>
                <a:lnTo>
                  <a:pt x="5577726" y="65470"/>
                </a:lnTo>
                <a:lnTo>
                  <a:pt x="6284761" y="130940"/>
                </a:lnTo>
                <a:lnTo>
                  <a:pt x="6965611" y="144035"/>
                </a:lnTo>
                <a:lnTo>
                  <a:pt x="7659553" y="0"/>
                </a:lnTo>
                <a:lnTo>
                  <a:pt x="7659553" y="0"/>
                </a:lnTo>
              </a:path>
            </a:pathLst>
          </a:custGeom>
          <a:ln w="28575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660066"/>
              </a:solidFill>
            </a:endParaRPr>
          </a:p>
        </p:txBody>
      </p:sp>
      <p:sp>
        <p:nvSpPr>
          <p:cNvPr id="12" name="5 角星形 11"/>
          <p:cNvSpPr/>
          <p:nvPr/>
        </p:nvSpPr>
        <p:spPr>
          <a:xfrm>
            <a:off x="5158741" y="3954398"/>
            <a:ext cx="261864" cy="2226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218454" y="2393628"/>
            <a:ext cx="763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average</a:t>
            </a:r>
            <a:endParaRPr kumimoji="1" lang="zh-TW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1112926" y="4350547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815232" y="4411289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2509161" y="4385101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3203127" y="4373406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892350" y="3988950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599386" y="3980586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987271" y="3962762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668119" y="4011809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362062" y="4092080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8056005" y="4133069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733199" y="3961360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8033473" y="2535513"/>
            <a:ext cx="52373" cy="45719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7" name="圖片 26" descr="Screen Shot 2017-07-18 at 10.27.5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8" b="11883"/>
          <a:stretch/>
        </p:blipFill>
        <p:spPr>
          <a:xfrm>
            <a:off x="226769" y="1159576"/>
            <a:ext cx="3632200" cy="10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4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0" y="2533"/>
            <a:ext cx="9144000" cy="6858000"/>
          </a:xfrm>
          <a:prstGeom prst="rect">
            <a:avLst/>
          </a:prstGeom>
          <a:solidFill>
            <a:srgbClr val="E2525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5400" dirty="0"/>
          </a:p>
        </p:txBody>
      </p:sp>
      <p:pic>
        <p:nvPicPr>
          <p:cNvPr id="5" name="內容版面配置區 4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310" t="21477" r="34120" b="15547"/>
          <a:stretch/>
        </p:blipFill>
        <p:spPr>
          <a:xfrm>
            <a:off x="3569128" y="1717673"/>
            <a:ext cx="2005745" cy="2116523"/>
          </a:xfrm>
        </p:spPr>
      </p:pic>
      <p:sp>
        <p:nvSpPr>
          <p:cNvPr id="7" name="文字方塊 6"/>
          <p:cNvSpPr txBox="1"/>
          <p:nvPr/>
        </p:nvSpPr>
        <p:spPr>
          <a:xfrm>
            <a:off x="1954337" y="3674712"/>
            <a:ext cx="523532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800" b="1" dirty="0" smtClean="0">
                <a:solidFill>
                  <a:srgbClr val="FFFFFF"/>
                </a:solidFill>
              </a:rPr>
              <a:t>Showtime!</a:t>
            </a:r>
            <a:endParaRPr kumimoji="1" lang="zh-TW" altLang="en-US" sz="8800" b="1" dirty="0" smtClean="0">
              <a:solidFill>
                <a:srgbClr val="FFFFFF"/>
              </a:solidFill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228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rgbClr val="E45357"/>
                </a:solidFill>
              </a:rPr>
              <a:t>Overview</a:t>
            </a:r>
            <a:endParaRPr kumimoji="1" lang="zh-TW" altLang="en-US" dirty="0">
              <a:solidFill>
                <a:srgbClr val="E45357"/>
              </a:solidFill>
            </a:endParaRPr>
          </a:p>
        </p:txBody>
      </p:sp>
      <p:pic>
        <p:nvPicPr>
          <p:cNvPr id="6" name="內容版面配置區 5" descr="airbnb_overview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33" b="-8333"/>
          <a:stretch>
            <a:fillRect/>
          </a:stretch>
        </p:blipFill>
        <p:spPr>
          <a:xfrm>
            <a:off x="-91651" y="1502674"/>
            <a:ext cx="9195984" cy="5057437"/>
          </a:xfrm>
        </p:spPr>
      </p:pic>
    </p:spTree>
    <p:extLst>
      <p:ext uri="{BB962C8B-B14F-4D97-AF65-F5344CB8AC3E}">
        <p14:creationId xmlns:p14="http://schemas.microsoft.com/office/powerpoint/2010/main" val="354588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576"/>
            <a:ext cx="8229600" cy="1143000"/>
          </a:xfrm>
        </p:spPr>
        <p:txBody>
          <a:bodyPr/>
          <a:lstStyle/>
          <a:p>
            <a:r>
              <a:rPr kumimoji="1" lang="en-US" altLang="zh-TW" dirty="0" smtClean="0">
                <a:solidFill>
                  <a:srgbClr val="E45357"/>
                </a:solidFill>
              </a:rPr>
              <a:t>NYC Map</a:t>
            </a:r>
            <a:endParaRPr kumimoji="1" lang="zh-TW" altLang="en-US" dirty="0">
              <a:solidFill>
                <a:srgbClr val="E45357"/>
              </a:solidFill>
            </a:endParaRPr>
          </a:p>
        </p:txBody>
      </p:sp>
      <p:pic>
        <p:nvPicPr>
          <p:cNvPr id="6" name="內容版面配置區 5" descr="Screen Shot 2017-07-18 at 5.57.5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" b="565"/>
          <a:stretch>
            <a:fillRect/>
          </a:stretch>
        </p:blipFill>
        <p:spPr>
          <a:xfrm>
            <a:off x="32461" y="1185764"/>
            <a:ext cx="9085353" cy="4996594"/>
          </a:xfrm>
        </p:spPr>
      </p:pic>
    </p:spTree>
    <p:extLst>
      <p:ext uri="{BB962C8B-B14F-4D97-AF65-F5344CB8AC3E}">
        <p14:creationId xmlns:p14="http://schemas.microsoft.com/office/powerpoint/2010/main" val="315557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576"/>
            <a:ext cx="8229600" cy="1143000"/>
          </a:xfrm>
        </p:spPr>
        <p:txBody>
          <a:bodyPr/>
          <a:lstStyle/>
          <a:p>
            <a:r>
              <a:rPr kumimoji="1" lang="en-US" altLang="zh-TW" dirty="0" smtClean="0">
                <a:solidFill>
                  <a:srgbClr val="E45357"/>
                </a:solidFill>
              </a:rPr>
              <a:t>NYC Map</a:t>
            </a:r>
            <a:endParaRPr kumimoji="1" lang="zh-TW" altLang="en-US" dirty="0">
              <a:solidFill>
                <a:srgbClr val="E45357"/>
              </a:solidFill>
            </a:endParaRPr>
          </a:p>
        </p:txBody>
      </p:sp>
      <p:pic>
        <p:nvPicPr>
          <p:cNvPr id="4" name="內容版面配置區 3" descr="Screen Shot 2017-07-18 at 6.13.1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551" r="21710" b="2983"/>
          <a:stretch/>
        </p:blipFill>
        <p:spPr>
          <a:xfrm>
            <a:off x="3265130" y="1384048"/>
            <a:ext cx="5878870" cy="5152575"/>
          </a:xfrm>
        </p:spPr>
      </p:pic>
      <p:sp>
        <p:nvSpPr>
          <p:cNvPr id="5" name="文字方塊 4"/>
          <p:cNvSpPr txBox="1"/>
          <p:nvPr/>
        </p:nvSpPr>
        <p:spPr>
          <a:xfrm>
            <a:off x="209493" y="1949662"/>
            <a:ext cx="3404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/>
              <a:t>Lower Manhattan</a:t>
            </a:r>
          </a:p>
          <a:p>
            <a:r>
              <a:rPr kumimoji="1" lang="en-US" altLang="zh-TW" sz="2800" dirty="0" smtClean="0"/>
              <a:t>  East Village</a:t>
            </a:r>
          </a:p>
          <a:p>
            <a:r>
              <a:rPr kumimoji="1" lang="en-US" altLang="zh-TW" sz="2800" dirty="0" smtClean="0"/>
              <a:t>  </a:t>
            </a:r>
            <a:r>
              <a:rPr kumimoji="1" lang="en-US" altLang="zh-TW" sz="2800" dirty="0" err="1" smtClean="0"/>
              <a:t>Nolita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947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576"/>
            <a:ext cx="8229600" cy="1143000"/>
          </a:xfrm>
        </p:spPr>
        <p:txBody>
          <a:bodyPr/>
          <a:lstStyle/>
          <a:p>
            <a:r>
              <a:rPr kumimoji="1" lang="en-US" altLang="zh-TW" dirty="0" smtClean="0">
                <a:solidFill>
                  <a:srgbClr val="E45357"/>
                </a:solidFill>
              </a:rPr>
              <a:t>NYC Map</a:t>
            </a:r>
            <a:endParaRPr kumimoji="1" lang="zh-TW" altLang="en-US" dirty="0">
              <a:solidFill>
                <a:srgbClr val="E45357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1653" y="1949662"/>
            <a:ext cx="3404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/>
              <a:t>Detailed Information </a:t>
            </a:r>
            <a:endParaRPr kumimoji="1" lang="zh-TW" altLang="en-US" sz="2800" dirty="0"/>
          </a:p>
        </p:txBody>
      </p:sp>
      <p:pic>
        <p:nvPicPr>
          <p:cNvPr id="10" name="內容版面配置區 9" descr="Screen Shot 2017-07-18 at 10.18.4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5" t="20325" r="8248" b="20325"/>
          <a:stretch/>
        </p:blipFill>
        <p:spPr>
          <a:xfrm>
            <a:off x="3265129" y="1384048"/>
            <a:ext cx="5878871" cy="5152575"/>
          </a:xfrm>
        </p:spPr>
      </p:pic>
    </p:spTree>
    <p:extLst>
      <p:ext uri="{BB962C8B-B14F-4D97-AF65-F5344CB8AC3E}">
        <p14:creationId xmlns:p14="http://schemas.microsoft.com/office/powerpoint/2010/main" val="285110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57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rgbClr val="E45357"/>
                </a:solidFill>
              </a:rPr>
              <a:t>Listing, Boroughs &amp; Price Changes</a:t>
            </a:r>
            <a:endParaRPr kumimoji="1" lang="zh-TW" altLang="en-US" dirty="0">
              <a:solidFill>
                <a:srgbClr val="E45357"/>
              </a:solidFill>
            </a:endParaRPr>
          </a:p>
        </p:txBody>
      </p:sp>
      <p:pic>
        <p:nvPicPr>
          <p:cNvPr id="3" name="圖片 2" descr="Screen Shot 2017-07-18 at 6.22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8" y="1172670"/>
            <a:ext cx="9248746" cy="526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9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Screen Shot 2017-07-18 at 6.27.5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24" b="-38724"/>
          <a:stretch>
            <a:fillRect/>
          </a:stretch>
        </p:blipFill>
        <p:spPr>
          <a:xfrm>
            <a:off x="-1" y="945634"/>
            <a:ext cx="9143999" cy="5028847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576"/>
            <a:ext cx="8229600" cy="1143000"/>
          </a:xfrm>
        </p:spPr>
        <p:txBody>
          <a:bodyPr/>
          <a:lstStyle/>
          <a:p>
            <a:r>
              <a:rPr kumimoji="1" lang="en-US" altLang="zh-TW" dirty="0" smtClean="0">
                <a:solidFill>
                  <a:srgbClr val="E45357"/>
                </a:solidFill>
              </a:rPr>
              <a:t>Listings</a:t>
            </a:r>
            <a:endParaRPr kumimoji="1" lang="zh-TW" altLang="en-US" dirty="0">
              <a:solidFill>
                <a:srgbClr val="E45357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769" y="5277341"/>
            <a:ext cx="7001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/>
              <a:t>How many listings available for given selection </a:t>
            </a:r>
            <a:endParaRPr kumimoji="1" lang="zh-TW" altLang="en-US" sz="2800" dirty="0"/>
          </a:p>
        </p:txBody>
      </p:sp>
      <p:pic>
        <p:nvPicPr>
          <p:cNvPr id="7" name="內容版面配置區 3" descr="Screen Shot 2017-07-18 at 6.24.3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2" t="16396" r="4116" b="59017"/>
          <a:stretch/>
        </p:blipFill>
        <p:spPr>
          <a:xfrm>
            <a:off x="7468363" y="1702257"/>
            <a:ext cx="1675637" cy="13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7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576"/>
            <a:ext cx="8229600" cy="1143000"/>
          </a:xfrm>
        </p:spPr>
        <p:txBody>
          <a:bodyPr/>
          <a:lstStyle/>
          <a:p>
            <a:r>
              <a:rPr kumimoji="1" lang="en-US" altLang="zh-TW" dirty="0" smtClean="0">
                <a:solidFill>
                  <a:srgbClr val="E45357"/>
                </a:solidFill>
              </a:rPr>
              <a:t>Listings</a:t>
            </a:r>
            <a:endParaRPr kumimoji="1" lang="zh-TW" altLang="en-US" dirty="0">
              <a:solidFill>
                <a:srgbClr val="E45357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769" y="5277341"/>
            <a:ext cx="7668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/>
              <a:t>Price-Performance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Ratio</a:t>
            </a:r>
          </a:p>
          <a:p>
            <a:r>
              <a:rPr kumimoji="1" lang="en-US" altLang="zh-TW" sz="2800" dirty="0" smtClean="0"/>
              <a:t>limited budget,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great experience</a:t>
            </a:r>
            <a:endParaRPr kumimoji="1" lang="zh-TW" altLang="en-US" sz="2800" dirty="0"/>
          </a:p>
        </p:txBody>
      </p:sp>
      <p:pic>
        <p:nvPicPr>
          <p:cNvPr id="4" name="圖片 3" descr="Screen Shot 2017-07-18 at 6.3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653" y="1952289"/>
            <a:ext cx="9235653" cy="2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9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576"/>
            <a:ext cx="8229600" cy="1143000"/>
          </a:xfrm>
        </p:spPr>
        <p:txBody>
          <a:bodyPr/>
          <a:lstStyle/>
          <a:p>
            <a:r>
              <a:rPr kumimoji="1" lang="en-US" altLang="zh-TW" dirty="0" smtClean="0">
                <a:solidFill>
                  <a:srgbClr val="E45357"/>
                </a:solidFill>
              </a:rPr>
              <a:t>Price</a:t>
            </a:r>
            <a:r>
              <a:rPr kumimoji="1" lang="zh-TW" altLang="en-US" dirty="0" smtClean="0">
                <a:solidFill>
                  <a:srgbClr val="E45357"/>
                </a:solidFill>
              </a:rPr>
              <a:t> </a:t>
            </a:r>
            <a:r>
              <a:rPr kumimoji="1" lang="en-US" altLang="zh-TW" dirty="0" smtClean="0">
                <a:solidFill>
                  <a:srgbClr val="E45357"/>
                </a:solidFill>
              </a:rPr>
              <a:t>Changes</a:t>
            </a:r>
            <a:r>
              <a:rPr kumimoji="1" lang="zh-TW" altLang="en-US" dirty="0" smtClean="0">
                <a:solidFill>
                  <a:srgbClr val="E45357"/>
                </a:solidFill>
              </a:rPr>
              <a:t> </a:t>
            </a:r>
            <a:r>
              <a:rPr kumimoji="1" lang="en-US" altLang="zh-TW" dirty="0" smtClean="0">
                <a:solidFill>
                  <a:srgbClr val="E45357"/>
                </a:solidFill>
              </a:rPr>
              <a:t>over</a:t>
            </a:r>
            <a:r>
              <a:rPr kumimoji="1" lang="zh-TW" altLang="en-US" dirty="0" smtClean="0">
                <a:solidFill>
                  <a:srgbClr val="E45357"/>
                </a:solidFill>
              </a:rPr>
              <a:t> </a:t>
            </a:r>
            <a:r>
              <a:rPr kumimoji="1" lang="en-US" altLang="zh-TW" dirty="0" smtClean="0">
                <a:solidFill>
                  <a:srgbClr val="E45357"/>
                </a:solidFill>
              </a:rPr>
              <a:t>Year</a:t>
            </a:r>
            <a:endParaRPr kumimoji="1" lang="zh-TW" altLang="en-US" dirty="0">
              <a:solidFill>
                <a:srgbClr val="E45357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769" y="5460657"/>
            <a:ext cx="5364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/>
              <a:t>2017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Dec</a:t>
            </a:r>
          </a:p>
          <a:p>
            <a:r>
              <a:rPr kumimoji="1" lang="en-US" altLang="zh-TW" sz="2800" dirty="0" smtClean="0"/>
              <a:t>Price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goes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down,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2016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May</a:t>
            </a:r>
          </a:p>
          <a:p>
            <a:endParaRPr kumimoji="1" lang="zh-TW" altLang="en-US" sz="2800" dirty="0"/>
          </a:p>
        </p:txBody>
      </p:sp>
      <p:pic>
        <p:nvPicPr>
          <p:cNvPr id="7" name="圖片 6" descr="Screen Shot 2017-07-18 at 6.35.0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23" r="76706" b="48692"/>
          <a:stretch/>
        </p:blipFill>
        <p:spPr>
          <a:xfrm>
            <a:off x="-1" y="1024457"/>
            <a:ext cx="2635845" cy="857961"/>
          </a:xfrm>
          <a:prstGeom prst="rect">
            <a:avLst/>
          </a:prstGeom>
        </p:spPr>
      </p:pic>
      <p:pic>
        <p:nvPicPr>
          <p:cNvPr id="8" name="圖片 7" descr="Screen Shot 2017-07-18 at 6.41.0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8710"/>
          <a:stretch/>
        </p:blipFill>
        <p:spPr>
          <a:xfrm>
            <a:off x="26186" y="1826592"/>
            <a:ext cx="9144000" cy="3470627"/>
          </a:xfrm>
          <a:prstGeom prst="rect">
            <a:avLst/>
          </a:prstGeom>
        </p:spPr>
      </p:pic>
      <p:sp>
        <p:nvSpPr>
          <p:cNvPr id="10" name="5 角星形 9"/>
          <p:cNvSpPr/>
          <p:nvPr/>
        </p:nvSpPr>
        <p:spPr>
          <a:xfrm>
            <a:off x="3417338" y="4334124"/>
            <a:ext cx="261864" cy="222600"/>
          </a:xfrm>
          <a:prstGeom prst="star5">
            <a:avLst/>
          </a:prstGeom>
          <a:solidFill>
            <a:srgbClr val="E453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5 角星形 10"/>
          <p:cNvSpPr/>
          <p:nvPr/>
        </p:nvSpPr>
        <p:spPr>
          <a:xfrm>
            <a:off x="780875" y="2273632"/>
            <a:ext cx="261864" cy="222600"/>
          </a:xfrm>
          <a:prstGeom prst="star5">
            <a:avLst/>
          </a:prstGeom>
          <a:solidFill>
            <a:srgbClr val="E453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744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79</Words>
  <Application>Microsoft Macintosh PowerPoint</Application>
  <PresentationFormat>如螢幕大小 (4:3)</PresentationFormat>
  <Paragraphs>28</Paragraphs>
  <Slides>12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Office 佈景主題</vt:lpstr>
      <vt:lpstr>Yu-Han Shiny App Presentation</vt:lpstr>
      <vt:lpstr>Overview</vt:lpstr>
      <vt:lpstr>NYC Map</vt:lpstr>
      <vt:lpstr>NYC Map</vt:lpstr>
      <vt:lpstr>NYC Map</vt:lpstr>
      <vt:lpstr>Listing, Boroughs &amp; Price Changes</vt:lpstr>
      <vt:lpstr>Listings</vt:lpstr>
      <vt:lpstr>Listings</vt:lpstr>
      <vt:lpstr>Price Changes over Year</vt:lpstr>
      <vt:lpstr>Possible Reasons</vt:lpstr>
      <vt:lpstr>Price Changes over Month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Yu-Han Shiny App Presentation</dc:title>
  <dc:creator>Abbey</dc:creator>
  <cp:lastModifiedBy>Abbey</cp:lastModifiedBy>
  <cp:revision>15</cp:revision>
  <dcterms:created xsi:type="dcterms:W3CDTF">2017-07-18T21:09:48Z</dcterms:created>
  <dcterms:modified xsi:type="dcterms:W3CDTF">2017-07-19T04:26:47Z</dcterms:modified>
</cp:coreProperties>
</file>